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60" r:id="rId5"/>
    <p:sldId id="261" r:id="rId6"/>
    <p:sldId id="262" r:id="rId7"/>
    <p:sldId id="263" r:id="rId8"/>
    <p:sldId id="264" r:id="rId9"/>
    <p:sldId id="265" r:id="rId10"/>
    <p:sldId id="266" r:id="rId11"/>
    <p:sldId id="267" r:id="rId12"/>
    <p:sldId id="272" r:id="rId13"/>
    <p:sldId id="273" r:id="rId14"/>
    <p:sldId id="268" r:id="rId15"/>
    <p:sldId id="269" r:id="rId16"/>
    <p:sldId id="270" r:id="rId17"/>
    <p:sldId id="271" r:id="rId18"/>
    <p:sldId id="274" r:id="rId19"/>
    <p:sldId id="275" r:id="rId20"/>
    <p:sldId id="276" r:id="rId21"/>
    <p:sldId id="277"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19.11.2018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476672"/>
            <a:ext cx="7772400" cy="1656184"/>
          </a:xfrm>
        </p:spPr>
        <p:txBody>
          <a:bodyPr>
            <a:noAutofit/>
          </a:bodyPr>
          <a:lstStyle/>
          <a:p>
            <a:pPr algn="ctr"/>
            <a:r>
              <a:rPr lang="ru-RU" sz="3000" dirty="0" smtClean="0"/>
              <a:t>ЛСТК - технология </a:t>
            </a:r>
            <a:r>
              <a:rPr lang="ru-RU" sz="3000" dirty="0" smtClean="0"/>
              <a:t>строительства: общая характеристика и преимущества </a:t>
            </a:r>
            <a:r>
              <a:rPr lang="ru-RU" sz="3000" dirty="0" smtClean="0"/>
              <a:t>ЛСТК</a:t>
            </a:r>
            <a:endParaRPr lang="ru-RU" sz="3000" dirty="0"/>
          </a:p>
        </p:txBody>
      </p:sp>
      <p:sp>
        <p:nvSpPr>
          <p:cNvPr id="3" name="Подзаголовок 2"/>
          <p:cNvSpPr>
            <a:spLocks noGrp="1"/>
          </p:cNvSpPr>
          <p:nvPr>
            <p:ph type="subTitle" idx="1"/>
          </p:nvPr>
        </p:nvSpPr>
        <p:spPr>
          <a:xfrm>
            <a:off x="1331640" y="3140968"/>
            <a:ext cx="6400800" cy="1752600"/>
          </a:xfrm>
        </p:spPr>
        <p:txBody>
          <a:bodyPr>
            <a:normAutofit/>
          </a:bodyPr>
          <a:lstStyle/>
          <a:p>
            <a:endParaRPr lang="ru-RU" dirty="0"/>
          </a:p>
        </p:txBody>
      </p:sp>
      <p:pic>
        <p:nvPicPr>
          <p:cNvPr id="1027" name="Picture 3" descr="D:\!АДМИН\Desktop\1894874.jpg"/>
          <p:cNvPicPr>
            <a:picLocks noChangeAspect="1" noChangeArrowheads="1"/>
          </p:cNvPicPr>
          <p:nvPr/>
        </p:nvPicPr>
        <p:blipFill>
          <a:blip r:embed="rId2" cstate="print"/>
          <a:srcRect/>
          <a:stretch>
            <a:fillRect/>
          </a:stretch>
        </p:blipFill>
        <p:spPr bwMode="auto">
          <a:xfrm>
            <a:off x="467544" y="2060848"/>
            <a:ext cx="8173881" cy="432048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3000" b="1" dirty="0" smtClean="0"/>
              <a:t>Что такое ЛСТК? </a:t>
            </a:r>
            <a:endParaRPr lang="ru-RU" sz="3000" b="1" dirty="0"/>
          </a:p>
        </p:txBody>
      </p:sp>
      <p:sp>
        <p:nvSpPr>
          <p:cNvPr id="3" name="Содержимое 2"/>
          <p:cNvSpPr>
            <a:spLocks noGrp="1"/>
          </p:cNvSpPr>
          <p:nvPr>
            <p:ph idx="1"/>
          </p:nvPr>
        </p:nvSpPr>
        <p:spPr>
          <a:xfrm>
            <a:off x="457200" y="1340768"/>
            <a:ext cx="8229600" cy="4785395"/>
          </a:xfrm>
        </p:spPr>
        <p:txBody>
          <a:bodyPr>
            <a:normAutofit fontScale="70000" lnSpcReduction="20000"/>
          </a:bodyPr>
          <a:lstStyle/>
          <a:p>
            <a:pPr>
              <a:buNone/>
            </a:pPr>
            <a:r>
              <a:rPr lang="ru-RU" dirty="0" smtClean="0"/>
              <a:t>ЛСТК - технологией </a:t>
            </a:r>
            <a:r>
              <a:rPr lang="ru-RU" dirty="0" smtClean="0"/>
              <a:t>называют особый альтернативный вид каркасного строительства. </a:t>
            </a:r>
            <a:r>
              <a:rPr lang="ru-RU" dirty="0" smtClean="0"/>
              <a:t>Собственно</a:t>
            </a:r>
            <a:r>
              <a:rPr lang="ru-RU" dirty="0" smtClean="0"/>
              <a:t>, сама аббревиатура </a:t>
            </a:r>
            <a:r>
              <a:rPr lang="ru-RU" b="1" i="1" u="sng" dirty="0" smtClean="0"/>
              <a:t>ЛСТК</a:t>
            </a:r>
            <a:r>
              <a:rPr lang="ru-RU" dirty="0" smtClean="0"/>
              <a:t> расшифровывается как </a:t>
            </a:r>
            <a:r>
              <a:rPr lang="ru-RU" b="1" i="1" u="sng" dirty="0" smtClean="0"/>
              <a:t>легкие стальные тонкостенные конструкции. </a:t>
            </a:r>
            <a:endParaRPr lang="ru-RU" b="1" i="1" u="sng" dirty="0" smtClean="0"/>
          </a:p>
          <a:p>
            <a:pPr>
              <a:buNone/>
            </a:pPr>
            <a:r>
              <a:rPr lang="ru-RU" dirty="0" smtClean="0"/>
              <a:t>Основой </a:t>
            </a:r>
            <a:r>
              <a:rPr lang="ru-RU" dirty="0" smtClean="0"/>
              <a:t>для зданий, возводимых по этой технологии, служат металлические гнутые профили разного сечения, соединенные болтами. Для </a:t>
            </a:r>
            <a:r>
              <a:rPr lang="ru-RU" dirty="0" smtClean="0"/>
              <a:t>улучшения </a:t>
            </a:r>
            <a:r>
              <a:rPr lang="ru-RU" dirty="0" err="1" smtClean="0"/>
              <a:t>теплосохраняющих</a:t>
            </a:r>
            <a:r>
              <a:rPr lang="ru-RU" dirty="0" smtClean="0"/>
              <a:t> </a:t>
            </a:r>
            <a:r>
              <a:rPr lang="ru-RU" dirty="0" smtClean="0"/>
              <a:t>характеристик таких </a:t>
            </a:r>
            <a:r>
              <a:rPr lang="ru-RU" dirty="0" smtClean="0"/>
              <a:t>здании </a:t>
            </a:r>
            <a:r>
              <a:rPr lang="ru-RU" dirty="0" smtClean="0"/>
              <a:t>в стенках стальных элементов проделываются специальные удлиненные отверстия. В качестве утеплителя в металлический каркас могут устанавливаться любые современные изоляционные материалы. Чаще всего это минеральная вата или </a:t>
            </a:r>
            <a:r>
              <a:rPr lang="ru-RU" dirty="0" err="1" smtClean="0"/>
              <a:t>пенополистирол</a:t>
            </a:r>
            <a:r>
              <a:rPr lang="ru-RU" dirty="0" smtClean="0"/>
              <a:t>. В качестве внутренней обшивки используются либо </a:t>
            </a:r>
            <a:r>
              <a:rPr lang="ru-RU" dirty="0" err="1" smtClean="0"/>
              <a:t>гипсокартон</a:t>
            </a:r>
            <a:r>
              <a:rPr lang="ru-RU" dirty="0" smtClean="0"/>
              <a:t>, </a:t>
            </a:r>
            <a:r>
              <a:rPr lang="ru-RU" dirty="0" err="1" smtClean="0"/>
              <a:t>либо</a:t>
            </a:r>
            <a:r>
              <a:rPr lang="ru-RU" dirty="0" smtClean="0"/>
              <a:t> фанера. Снаружи такие здания и сооружения отделывают </a:t>
            </a:r>
            <a:r>
              <a:rPr lang="ru-RU" dirty="0" err="1" smtClean="0"/>
              <a:t>сайдингом</a:t>
            </a:r>
            <a:r>
              <a:rPr lang="ru-RU" dirty="0" smtClean="0"/>
              <a:t>, </a:t>
            </a:r>
            <a:r>
              <a:rPr lang="ru-RU" dirty="0" err="1" smtClean="0"/>
              <a:t>вагонкой</a:t>
            </a:r>
            <a:r>
              <a:rPr lang="ru-RU" dirty="0" smtClean="0"/>
              <a:t>, доской или обкладывают кирпичом. </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000" b="1" dirty="0" smtClean="0"/>
              <a:t>Введение в промышленное строительство из металлоконструкций</a:t>
            </a:r>
          </a:p>
        </p:txBody>
      </p:sp>
      <p:sp>
        <p:nvSpPr>
          <p:cNvPr id="3" name="Содержимое 2"/>
          <p:cNvSpPr>
            <a:spLocks noGrp="1"/>
          </p:cNvSpPr>
          <p:nvPr>
            <p:ph idx="1"/>
          </p:nvPr>
        </p:nvSpPr>
        <p:spPr/>
        <p:txBody>
          <a:bodyPr>
            <a:normAutofit fontScale="85000" lnSpcReduction="20000"/>
          </a:bodyPr>
          <a:lstStyle/>
          <a:p>
            <a:pPr>
              <a:buNone/>
            </a:pPr>
            <a:r>
              <a:rPr lang="ru-RU" dirty="0" smtClean="0"/>
              <a:t>    Родиной </a:t>
            </a:r>
            <a:r>
              <a:rPr lang="ru-RU" dirty="0" smtClean="0"/>
              <a:t>ЛСТК считается Канада. Именно здесь </a:t>
            </a:r>
            <a:r>
              <a:rPr lang="ru-RU" dirty="0" smtClean="0"/>
              <a:t>в начале </a:t>
            </a:r>
            <a:r>
              <a:rPr lang="ru-RU" dirty="0" smtClean="0"/>
              <a:t>50-ых гг. XX века была разработана технология строительства малоэтажных домов из тонкостенных холодногнутых профилей (до 3 мм). </a:t>
            </a:r>
            <a:r>
              <a:rPr lang="ru-RU" dirty="0" smtClean="0"/>
              <a:t>Буквально </a:t>
            </a:r>
            <a:r>
              <a:rPr lang="ru-RU" dirty="0" smtClean="0"/>
              <a:t>к середине 50-ых гг. </a:t>
            </a:r>
            <a:r>
              <a:rPr lang="ru-RU" dirty="0" err="1" smtClean="0"/>
              <a:t>металлопрофили</a:t>
            </a:r>
            <a:r>
              <a:rPr lang="ru-RU" dirty="0" smtClean="0"/>
              <a:t> приобрели характер массового применения, значительно сократив (а в городах – вовсе исключив) использование деревянных </a:t>
            </a:r>
            <a:r>
              <a:rPr lang="ru-RU" dirty="0" smtClean="0"/>
              <a:t>каркасов. </a:t>
            </a:r>
          </a:p>
          <a:p>
            <a:pPr>
              <a:buNone/>
            </a:pPr>
            <a:r>
              <a:rPr lang="ru-RU" dirty="0" smtClean="0"/>
              <a:t>     Легкие </a:t>
            </a:r>
            <a:r>
              <a:rPr lang="ru-RU" dirty="0" smtClean="0"/>
              <a:t>стальные тонкостенные конструкции обрели высокий рост популярности во всем мире.</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75656" y="4653136"/>
            <a:ext cx="6400800" cy="1219200"/>
          </a:xfrm>
        </p:spPr>
        <p:txBody>
          <a:bodyPr/>
          <a:lstStyle/>
          <a:p>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1750" y="25400"/>
            <a:ext cx="9080500" cy="6807200"/>
          </a:xfrm>
          <a:prstGeom prst="rect">
            <a:avLst/>
          </a:prstGeom>
        </p:spPr>
      </p:pic>
    </p:spTree>
    <p:extLst>
      <p:ext uri="{BB962C8B-B14F-4D97-AF65-F5344CB8AC3E}">
        <p14:creationId xmlns:p14="http://schemas.microsoft.com/office/powerpoint/2010/main" xmlns="" val="1360156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000" b="1" dirty="0" smtClean="0"/>
              <a:t>Основные сферы </a:t>
            </a:r>
            <a:r>
              <a:rPr lang="ru-RU" sz="3000" b="1" dirty="0" smtClean="0"/>
              <a:t>использования</a:t>
            </a:r>
            <a:endParaRPr lang="ru-RU" sz="3000" b="1" dirty="0"/>
          </a:p>
        </p:txBody>
      </p:sp>
      <p:sp>
        <p:nvSpPr>
          <p:cNvPr id="3" name="Содержимое 2"/>
          <p:cNvSpPr>
            <a:spLocks noGrp="1"/>
          </p:cNvSpPr>
          <p:nvPr>
            <p:ph idx="1"/>
          </p:nvPr>
        </p:nvSpPr>
        <p:spPr/>
        <p:txBody>
          <a:bodyPr>
            <a:normAutofit fontScale="85000" lnSpcReduction="20000"/>
          </a:bodyPr>
          <a:lstStyle/>
          <a:p>
            <a:pPr>
              <a:buNone/>
            </a:pPr>
            <a:r>
              <a:rPr lang="ru-RU" dirty="0" smtClean="0"/>
              <a:t>    Применяться </a:t>
            </a:r>
            <a:r>
              <a:rPr lang="ru-RU" dirty="0" smtClean="0"/>
              <a:t>ЛСТК (</a:t>
            </a:r>
            <a:r>
              <a:rPr lang="ru-RU" dirty="0" smtClean="0"/>
              <a:t>технология строительства</a:t>
            </a:r>
            <a:r>
              <a:rPr lang="ru-RU" dirty="0" smtClean="0"/>
              <a:t>) может при </a:t>
            </a:r>
            <a:r>
              <a:rPr lang="ru-RU" dirty="0" smtClean="0"/>
              <a:t>возведении:</a:t>
            </a:r>
          </a:p>
          <a:p>
            <a:pPr>
              <a:buFont typeface="Wingdings" pitchFamily="2" charset="2"/>
              <a:buChar char="§"/>
            </a:pPr>
            <a:r>
              <a:rPr lang="ru-RU" dirty="0" smtClean="0"/>
              <a:t>жилых </a:t>
            </a:r>
            <a:r>
              <a:rPr lang="ru-RU" dirty="0" smtClean="0"/>
              <a:t>малоэтажных зданий; </a:t>
            </a:r>
            <a:endParaRPr lang="ru-RU" dirty="0" smtClean="0"/>
          </a:p>
          <a:p>
            <a:pPr>
              <a:buFont typeface="Wingdings" pitchFamily="2" charset="2"/>
              <a:buChar char="§"/>
            </a:pPr>
            <a:r>
              <a:rPr lang="ru-RU" dirty="0" smtClean="0"/>
              <a:t>складов</a:t>
            </a:r>
            <a:r>
              <a:rPr lang="ru-RU" dirty="0" smtClean="0"/>
              <a:t>; </a:t>
            </a:r>
            <a:endParaRPr lang="ru-RU" dirty="0" smtClean="0"/>
          </a:p>
          <a:p>
            <a:pPr>
              <a:buFont typeface="Wingdings" pitchFamily="2" charset="2"/>
              <a:buChar char="§"/>
            </a:pPr>
            <a:r>
              <a:rPr lang="ru-RU" dirty="0" smtClean="0"/>
              <a:t>хозяйственных </a:t>
            </a:r>
            <a:r>
              <a:rPr lang="ru-RU" dirty="0" smtClean="0"/>
              <a:t>построек; </a:t>
            </a:r>
            <a:endParaRPr lang="ru-RU" dirty="0" smtClean="0"/>
          </a:p>
          <a:p>
            <a:pPr>
              <a:buFont typeface="Wingdings" pitchFamily="2" charset="2"/>
              <a:buChar char="§"/>
            </a:pPr>
            <a:r>
              <a:rPr lang="ru-RU" dirty="0" smtClean="0"/>
              <a:t>производственных </a:t>
            </a:r>
            <a:r>
              <a:rPr lang="ru-RU" dirty="0" smtClean="0"/>
              <a:t>цехов; </a:t>
            </a:r>
            <a:endParaRPr lang="ru-RU" dirty="0" smtClean="0"/>
          </a:p>
          <a:p>
            <a:pPr>
              <a:buFont typeface="Wingdings" pitchFamily="2" charset="2"/>
              <a:buChar char="§"/>
            </a:pPr>
            <a:r>
              <a:rPr lang="ru-RU" dirty="0" smtClean="0"/>
              <a:t>торговых </a:t>
            </a:r>
            <a:r>
              <a:rPr lang="ru-RU" dirty="0" smtClean="0"/>
              <a:t>павильонов. </a:t>
            </a:r>
            <a:endParaRPr lang="ru-RU" dirty="0" smtClean="0"/>
          </a:p>
          <a:p>
            <a:pPr>
              <a:buNone/>
            </a:pPr>
            <a:r>
              <a:rPr lang="ru-RU" dirty="0" smtClean="0"/>
              <a:t>Также эта технология часто используется </a:t>
            </a:r>
            <a:r>
              <a:rPr lang="ru-RU" dirty="0" smtClean="0"/>
              <a:t>при реконструкции </a:t>
            </a:r>
            <a:r>
              <a:rPr lang="ru-RU" dirty="0" smtClean="0"/>
              <a:t>старых зданий, возведении мансардных этажей и сборке вентилируемых или штукатурных фасадов. </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4704"/>
            <a:ext cx="8229600" cy="652934"/>
          </a:xfrm>
        </p:spPr>
        <p:txBody>
          <a:bodyPr>
            <a:noAutofit/>
          </a:bodyPr>
          <a:lstStyle/>
          <a:p>
            <a:r>
              <a:rPr lang="ru-RU" sz="3000" b="1" dirty="0" smtClean="0">
                <a:solidFill>
                  <a:schemeClr val="tx1"/>
                </a:solidFill>
              </a:rPr>
              <a:t>Производственная линия ЛСТК состоит из следующих элементов:</a:t>
            </a:r>
            <a:r>
              <a:rPr lang="ru-RU" sz="3000" dirty="0" smtClean="0">
                <a:solidFill>
                  <a:schemeClr val="tx1"/>
                </a:solidFill>
              </a:rPr>
              <a:t/>
            </a:r>
            <a:br>
              <a:rPr lang="ru-RU" sz="3000" dirty="0" smtClean="0">
                <a:solidFill>
                  <a:schemeClr val="tx1"/>
                </a:solidFill>
              </a:rPr>
            </a:br>
            <a:endParaRPr lang="ru-RU" sz="3000" dirty="0"/>
          </a:p>
        </p:txBody>
      </p:sp>
      <p:sp>
        <p:nvSpPr>
          <p:cNvPr id="3" name="Содержимое 2"/>
          <p:cNvSpPr>
            <a:spLocks noGrp="1"/>
          </p:cNvSpPr>
          <p:nvPr>
            <p:ph idx="1"/>
          </p:nvPr>
        </p:nvSpPr>
        <p:spPr/>
        <p:txBody>
          <a:bodyPr>
            <a:normAutofit fontScale="92500" lnSpcReduction="10000"/>
          </a:bodyPr>
          <a:lstStyle/>
          <a:p>
            <a:r>
              <a:rPr lang="ru-RU" sz="2800" dirty="0" err="1" smtClean="0"/>
              <a:t>разматыватель</a:t>
            </a:r>
            <a:r>
              <a:rPr lang="ru-RU" sz="2800" dirty="0" smtClean="0"/>
              <a:t> </a:t>
            </a:r>
            <a:r>
              <a:rPr lang="ru-RU" sz="2800" dirty="0" smtClean="0"/>
              <a:t>рулонной стали</a:t>
            </a:r>
          </a:p>
          <a:p>
            <a:r>
              <a:rPr lang="ru-RU" sz="2800" dirty="0" smtClean="0"/>
              <a:t>подающее </a:t>
            </a:r>
            <a:r>
              <a:rPr lang="ru-RU" sz="2800" dirty="0" smtClean="0"/>
              <a:t>устройство</a:t>
            </a:r>
          </a:p>
          <a:p>
            <a:r>
              <a:rPr lang="ru-RU" sz="2800" dirty="0" smtClean="0"/>
              <a:t>профилегибочный </a:t>
            </a:r>
            <a:r>
              <a:rPr lang="ru-RU" sz="2800" dirty="0" smtClean="0"/>
              <a:t>стан</a:t>
            </a:r>
          </a:p>
          <a:p>
            <a:r>
              <a:rPr lang="ru-RU" sz="2800" dirty="0" smtClean="0"/>
              <a:t>промышленные ножницы</a:t>
            </a:r>
          </a:p>
          <a:p>
            <a:pPr>
              <a:buNone/>
            </a:pPr>
            <a:r>
              <a:rPr lang="ru-RU" sz="2800" dirty="0" smtClean="0"/>
              <a:t>Строительные элементы из ЛСТК применяются как самостоятельно несущие конструкции малоэтажных зданий </a:t>
            </a:r>
            <a:r>
              <a:rPr lang="ru-RU" sz="2800" dirty="0" smtClean="0"/>
              <a:t>или </a:t>
            </a:r>
            <a:r>
              <a:rPr lang="ru-RU" sz="2800" dirty="0" smtClean="0"/>
              <a:t>в комбинации с традиционными технологиями строительства зданий из стандартных строительных материалов: дерево, металл, кирпич, </a:t>
            </a:r>
            <a:r>
              <a:rPr lang="ru-RU" sz="2800" dirty="0" smtClean="0"/>
              <a:t>железобетон.</a:t>
            </a:r>
            <a:endParaRPr lang="ru-RU" sz="2800" dirty="0"/>
          </a:p>
        </p:txBody>
      </p:sp>
      <p:pic>
        <p:nvPicPr>
          <p:cNvPr id="7173" name="Picture 5" descr="D:\!АДМИН\Desktop\stal_lstk_2.jpeg"/>
          <p:cNvPicPr>
            <a:picLocks noChangeAspect="1" noChangeArrowheads="1"/>
          </p:cNvPicPr>
          <p:nvPr/>
        </p:nvPicPr>
        <p:blipFill>
          <a:blip r:embed="rId2" cstate="print"/>
          <a:srcRect/>
          <a:stretch>
            <a:fillRect/>
          </a:stretch>
        </p:blipFill>
        <p:spPr bwMode="auto">
          <a:xfrm>
            <a:off x="5868144" y="1772816"/>
            <a:ext cx="2871808" cy="136815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001266"/>
          </a:xfrm>
        </p:spPr>
        <p:txBody>
          <a:bodyPr>
            <a:normAutofit/>
          </a:bodyPr>
          <a:lstStyle/>
          <a:p>
            <a:pPr algn="ctr"/>
            <a:r>
              <a:rPr lang="ru-RU" sz="3000" b="1" dirty="0" smtClean="0"/>
              <a:t>Каркасные малоэтажные здания из ЛСТК</a:t>
            </a:r>
            <a:endParaRPr lang="ru-RU" sz="3000" b="1" dirty="0"/>
          </a:p>
        </p:txBody>
      </p:sp>
      <p:pic>
        <p:nvPicPr>
          <p:cNvPr id="2053" name="Picture 5" descr="D:\!АДМИН\Desktop\Фото-1_Каркасные-малоэтажные-здания-из-ЛСТК.jpg"/>
          <p:cNvPicPr>
            <a:picLocks noGrp="1" noChangeAspect="1" noChangeArrowheads="1"/>
          </p:cNvPicPr>
          <p:nvPr>
            <p:ph idx="1"/>
          </p:nvPr>
        </p:nvPicPr>
        <p:blipFill>
          <a:blip r:embed="rId2" cstate="print"/>
          <a:stretch>
            <a:fillRect/>
          </a:stretch>
        </p:blipFill>
        <p:spPr bwMode="auto">
          <a:xfrm>
            <a:off x="552450" y="1621631"/>
            <a:ext cx="8039100" cy="44831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936104"/>
          </a:xfrm>
        </p:spPr>
        <p:txBody>
          <a:bodyPr>
            <a:noAutofit/>
          </a:bodyPr>
          <a:lstStyle/>
          <a:p>
            <a:r>
              <a:rPr lang="ru-RU" sz="2500" b="1" dirty="0" smtClean="0"/>
              <a:t>Строительные элементы из ЛСТК в комбинации с традиционными технологиями строительства зданий из стандартных </a:t>
            </a:r>
            <a:r>
              <a:rPr lang="ru-RU" sz="2500" b="1" dirty="0" smtClean="0"/>
              <a:t>строительных материалов</a:t>
            </a:r>
            <a:r>
              <a:rPr lang="ru-RU" sz="2500" dirty="0" smtClean="0"/>
              <a:t/>
            </a:r>
            <a:br>
              <a:rPr lang="ru-RU" sz="2500" dirty="0" smtClean="0"/>
            </a:br>
            <a:endParaRPr lang="ru-RU" sz="2500" dirty="0"/>
          </a:p>
        </p:txBody>
      </p:sp>
      <p:pic>
        <p:nvPicPr>
          <p:cNvPr id="3074" name="Picture 2" descr="D:\!АДМИН\Desktop\Фото-2.-Строительные-элементы-из-ЛСТК.jpg"/>
          <p:cNvPicPr>
            <a:picLocks noGrp="1" noChangeAspect="1" noChangeArrowheads="1"/>
          </p:cNvPicPr>
          <p:nvPr>
            <p:ph idx="1"/>
          </p:nvPr>
        </p:nvPicPr>
        <p:blipFill>
          <a:blip r:embed="rId2" cstate="print"/>
          <a:stretch>
            <a:fillRect/>
          </a:stretch>
        </p:blipFill>
        <p:spPr bwMode="auto">
          <a:xfrm>
            <a:off x="1259632" y="1556792"/>
            <a:ext cx="6490195" cy="508243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978136"/>
          </a:xfrm>
        </p:spPr>
        <p:txBody>
          <a:bodyPr>
            <a:normAutofit fontScale="70000" lnSpcReduction="20000"/>
          </a:bodyPr>
          <a:lstStyle/>
          <a:p>
            <a:pPr fontAlgn="base">
              <a:buNone/>
            </a:pPr>
            <a:r>
              <a:rPr lang="ru-RU" dirty="0" smtClean="0"/>
              <a:t>К основным строительным элементам конструкций ЛСТК относятся профилированный или перфорированный оцинкованный стальные тонкостенные профили, из которых изготавливают стойки, перемычки, направляющие, прогоны и пр</a:t>
            </a:r>
            <a:r>
              <a:rPr lang="ru-RU" dirty="0" smtClean="0"/>
              <a:t>..</a:t>
            </a:r>
            <a:endParaRPr lang="ru-RU" dirty="0" smtClean="0"/>
          </a:p>
          <a:p>
            <a:pPr fontAlgn="base">
              <a:buNone/>
            </a:pPr>
            <a:r>
              <a:rPr lang="ru-RU" dirty="0" smtClean="0"/>
              <a:t>Основой здания, построенного по технологии ЛСТК, является несущий жесткий и прочный каркас, который собирается из легких стальных тонкостенных конструкций. Из-за не большого веса здания из ЛСТК часто применяют фундамент мелкого заложения (в среднем высота фундамента 0,6 м, ширина 0,2…0,6 м</a:t>
            </a:r>
            <a:r>
              <a:rPr lang="ru-RU" dirty="0" smtClean="0"/>
              <a:t>).</a:t>
            </a:r>
          </a:p>
          <a:p>
            <a:pPr fontAlgn="base">
              <a:buNone/>
            </a:pPr>
            <a:r>
              <a:rPr lang="ru-RU" b="1" dirty="0" smtClean="0"/>
              <a:t>Гнутые профили ЛСТК представлены 4 основными типами поперечного </a:t>
            </a:r>
            <a:r>
              <a:rPr lang="ru-RU" b="1" dirty="0" smtClean="0"/>
              <a:t>сечения</a:t>
            </a:r>
            <a:r>
              <a:rPr lang="ru-RU" dirty="0" smtClean="0"/>
              <a:t>:</a:t>
            </a:r>
            <a:endParaRPr lang="ru-RU" dirty="0" smtClean="0"/>
          </a:p>
          <a:p>
            <a:pPr fontAlgn="base">
              <a:buFont typeface="Wingdings" pitchFamily="2" charset="2"/>
              <a:buChar char="§"/>
            </a:pPr>
            <a:r>
              <a:rPr lang="ru-RU" dirty="0" smtClean="0"/>
              <a:t>П-образный профиль (швеллер);</a:t>
            </a:r>
          </a:p>
          <a:p>
            <a:pPr fontAlgn="base">
              <a:buFont typeface="Wingdings" pitchFamily="2" charset="2"/>
              <a:buChar char="§"/>
            </a:pPr>
            <a:r>
              <a:rPr lang="ru-RU" dirty="0" err="1" smtClean="0"/>
              <a:t>С-образный</a:t>
            </a:r>
            <a:r>
              <a:rPr lang="ru-RU" dirty="0" smtClean="0"/>
              <a:t> профиль;</a:t>
            </a:r>
          </a:p>
          <a:p>
            <a:pPr fontAlgn="base">
              <a:buFont typeface="Wingdings" pitchFamily="2" charset="2"/>
              <a:buChar char="§"/>
            </a:pPr>
            <a:r>
              <a:rPr lang="ru-RU" dirty="0" smtClean="0"/>
              <a:t>z-образный профиль;</a:t>
            </a:r>
          </a:p>
          <a:p>
            <a:pPr fontAlgn="base">
              <a:buFont typeface="Wingdings" pitchFamily="2" charset="2"/>
              <a:buChar char="§"/>
            </a:pPr>
            <a:r>
              <a:rPr lang="ru-RU" dirty="0" smtClean="0"/>
              <a:t>уголок.</a:t>
            </a:r>
          </a:p>
          <a:p>
            <a:pPr fontAlgn="base">
              <a:buFont typeface="Wingdings" pitchFamily="2" charset="2"/>
              <a:buChar char="§"/>
            </a:pPr>
            <a:r>
              <a:rPr lang="ru-RU" dirty="0" smtClean="0"/>
              <a:t>Высота профилей – 100…350 мм.</a:t>
            </a:r>
          </a:p>
          <a:p>
            <a:pPr fontAlgn="base">
              <a:buNone/>
            </a:pPr>
            <a:endParaRPr lang="ru-RU" dirty="0" smtClean="0"/>
          </a:p>
          <a:p>
            <a:pPr>
              <a:buNone/>
            </a:pP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641226"/>
          </a:xfrm>
        </p:spPr>
        <p:txBody>
          <a:bodyPr>
            <a:normAutofit/>
          </a:bodyPr>
          <a:lstStyle/>
          <a:p>
            <a:r>
              <a:rPr lang="ru-RU" sz="3000" b="1" dirty="0" smtClean="0"/>
              <a:t>Элементы ЛСТК каркаса</a:t>
            </a:r>
            <a:endParaRPr lang="ru-RU" sz="3000" b="1" dirty="0"/>
          </a:p>
        </p:txBody>
      </p:sp>
      <p:pic>
        <p:nvPicPr>
          <p:cNvPr id="4099" name="Picture 3" descr="D:\!АДМИН\Desktop\Фото-3.-Элементы-ЛСТК-каркаса.jpg"/>
          <p:cNvPicPr>
            <a:picLocks noGrp="1" noChangeAspect="1" noChangeArrowheads="1"/>
          </p:cNvPicPr>
          <p:nvPr>
            <p:ph idx="1"/>
          </p:nvPr>
        </p:nvPicPr>
        <p:blipFill>
          <a:blip r:embed="rId2" cstate="print"/>
          <a:stretch>
            <a:fillRect/>
          </a:stretch>
        </p:blipFill>
        <p:spPr bwMode="auto">
          <a:xfrm>
            <a:off x="2123970" y="1600200"/>
            <a:ext cx="4896059" cy="452596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713234"/>
          </a:xfrm>
        </p:spPr>
        <p:txBody>
          <a:bodyPr>
            <a:normAutofit/>
          </a:bodyPr>
          <a:lstStyle/>
          <a:p>
            <a:pPr algn="ctr"/>
            <a:r>
              <a:rPr lang="ru-RU" sz="3000" b="1" dirty="0" smtClean="0">
                <a:solidFill>
                  <a:schemeClr val="tx1"/>
                </a:solidFill>
              </a:rPr>
              <a:t>Сечения </a:t>
            </a:r>
            <a:r>
              <a:rPr lang="ru-RU" sz="3000" b="1" dirty="0" smtClean="0">
                <a:solidFill>
                  <a:schemeClr val="tx1"/>
                </a:solidFill>
              </a:rPr>
              <a:t>ЛСТК</a:t>
            </a:r>
            <a:endParaRPr lang="ru-RU" sz="3000" b="1" dirty="0"/>
          </a:p>
        </p:txBody>
      </p:sp>
      <p:pic>
        <p:nvPicPr>
          <p:cNvPr id="5" name="Содержимое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330503" y="1773777"/>
            <a:ext cx="6482993" cy="417880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Соединения между строительными элементами ЛСТК выполняют с помощью:</a:t>
            </a:r>
            <a:endParaRPr lang="ru-RU" sz="2800" dirty="0"/>
          </a:p>
        </p:txBody>
      </p:sp>
      <p:sp>
        <p:nvSpPr>
          <p:cNvPr id="3" name="Содержимое 2"/>
          <p:cNvSpPr>
            <a:spLocks noGrp="1"/>
          </p:cNvSpPr>
          <p:nvPr>
            <p:ph idx="1"/>
          </p:nvPr>
        </p:nvSpPr>
        <p:spPr/>
        <p:txBody>
          <a:bodyPr>
            <a:normAutofit/>
          </a:bodyPr>
          <a:lstStyle/>
          <a:p>
            <a:pPr fontAlgn="base"/>
            <a:r>
              <a:rPr lang="ru-RU" sz="2200" dirty="0" smtClean="0"/>
              <a:t>болтов (диаметр 5…16 мм);</a:t>
            </a:r>
          </a:p>
          <a:p>
            <a:pPr fontAlgn="base"/>
            <a:r>
              <a:rPr lang="ru-RU" sz="2200" dirty="0" err="1" smtClean="0"/>
              <a:t>саморезов</a:t>
            </a:r>
            <a:r>
              <a:rPr lang="ru-RU" sz="2200" dirty="0" smtClean="0"/>
              <a:t>;</a:t>
            </a:r>
          </a:p>
          <a:p>
            <a:pPr fontAlgn="base"/>
            <a:r>
              <a:rPr lang="ru-RU" sz="2200" dirty="0" smtClean="0"/>
              <a:t>специальных винтов (</a:t>
            </a:r>
            <a:r>
              <a:rPr lang="ru-RU" sz="2200" dirty="0" err="1" smtClean="0"/>
              <a:t>самосверлящие</a:t>
            </a:r>
            <a:r>
              <a:rPr lang="ru-RU" sz="2200" dirty="0" smtClean="0"/>
              <a:t> и самонарезающие винты);</a:t>
            </a:r>
          </a:p>
          <a:p>
            <a:pPr fontAlgn="base"/>
            <a:r>
              <a:rPr lang="ru-RU" sz="2200" dirty="0" smtClean="0"/>
              <a:t>вытяжных заклёпок;</a:t>
            </a:r>
          </a:p>
          <a:p>
            <a:pPr fontAlgn="base"/>
            <a:r>
              <a:rPr lang="ru-RU" sz="2200" dirty="0" smtClean="0"/>
              <a:t>пороховых монтажных дюбелей;</a:t>
            </a:r>
          </a:p>
          <a:p>
            <a:pPr fontAlgn="base"/>
            <a:r>
              <a:rPr lang="ru-RU" sz="2200" dirty="0" smtClean="0"/>
              <a:t>пневматических монтажных дюбелей;</a:t>
            </a:r>
          </a:p>
          <a:p>
            <a:pPr fontAlgn="base"/>
            <a:r>
              <a:rPr lang="ru-RU" sz="2200" dirty="0" err="1" smtClean="0"/>
              <a:t>пресс-соединения</a:t>
            </a:r>
            <a:r>
              <a:rPr lang="ru-RU" sz="2200" dirty="0" smtClean="0"/>
              <a:t>;</a:t>
            </a:r>
          </a:p>
          <a:p>
            <a:pPr fontAlgn="base"/>
            <a:r>
              <a:rPr lang="ru-RU" sz="2200" dirty="0" smtClean="0"/>
              <a:t>пластин;</a:t>
            </a:r>
          </a:p>
          <a:p>
            <a:pPr fontAlgn="base"/>
            <a:r>
              <a:rPr lang="ru-RU" sz="2200" dirty="0" smtClean="0"/>
              <a:t>шпилек.</a:t>
            </a:r>
          </a:p>
          <a:p>
            <a:pPr>
              <a:buNone/>
            </a:pP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785242"/>
          </a:xfrm>
        </p:spPr>
        <p:txBody>
          <a:bodyPr>
            <a:normAutofit fontScale="90000"/>
          </a:bodyPr>
          <a:lstStyle/>
          <a:p>
            <a:pPr algn="ctr"/>
            <a:r>
              <a:rPr lang="ru-RU" sz="2800" b="1" dirty="0" smtClean="0"/>
              <a:t>Каркас здания из ЛСТК обшивают стандартными модулями</a:t>
            </a:r>
            <a:endParaRPr lang="ru-RU" sz="2800" dirty="0"/>
          </a:p>
        </p:txBody>
      </p:sp>
      <p:sp>
        <p:nvSpPr>
          <p:cNvPr id="3" name="Содержимое 2"/>
          <p:cNvSpPr>
            <a:spLocks noGrp="1"/>
          </p:cNvSpPr>
          <p:nvPr>
            <p:ph idx="1"/>
          </p:nvPr>
        </p:nvSpPr>
        <p:spPr>
          <a:xfrm>
            <a:off x="323528" y="1196752"/>
            <a:ext cx="8229600" cy="864096"/>
          </a:xfrm>
        </p:spPr>
        <p:txBody>
          <a:bodyPr>
            <a:normAutofit fontScale="70000" lnSpcReduction="20000"/>
          </a:bodyPr>
          <a:lstStyle/>
          <a:p>
            <a:pPr fontAlgn="base"/>
            <a:r>
              <a:rPr lang="ru-RU" sz="2600" dirty="0" smtClean="0"/>
              <a:t>кровельные панели, </a:t>
            </a:r>
            <a:r>
              <a:rPr lang="ru-RU" sz="2600" i="1" dirty="0" smtClean="0"/>
              <a:t>фото а</a:t>
            </a:r>
            <a:r>
              <a:rPr lang="ru-RU" sz="2600" dirty="0" smtClean="0"/>
              <a:t>;</a:t>
            </a:r>
            <a:endParaRPr lang="ru-RU" sz="2600" dirty="0" smtClean="0"/>
          </a:p>
          <a:p>
            <a:pPr fontAlgn="base"/>
            <a:r>
              <a:rPr lang="ru-RU" sz="2600" dirty="0" smtClean="0"/>
              <a:t>стеновые панели, </a:t>
            </a:r>
            <a:r>
              <a:rPr lang="ru-RU" sz="2600" i="1" dirty="0" smtClean="0"/>
              <a:t>фото </a:t>
            </a:r>
            <a:r>
              <a:rPr lang="ru-RU" sz="2600" i="1" dirty="0" smtClean="0"/>
              <a:t>б</a:t>
            </a:r>
            <a:r>
              <a:rPr lang="ru-RU" sz="2600" dirty="0" smtClean="0"/>
              <a:t>;</a:t>
            </a:r>
          </a:p>
          <a:p>
            <a:pPr fontAlgn="base"/>
            <a:r>
              <a:rPr lang="ru-RU" sz="2600" dirty="0" smtClean="0"/>
              <a:t>панели перекрытия, </a:t>
            </a:r>
            <a:r>
              <a:rPr lang="ru-RU" sz="2600" i="1" dirty="0" smtClean="0"/>
              <a:t>фото </a:t>
            </a:r>
            <a:r>
              <a:rPr lang="ru-RU" sz="2600" i="1" dirty="0" smtClean="0"/>
              <a:t>в</a:t>
            </a:r>
            <a:r>
              <a:rPr lang="ru-RU" sz="2600" dirty="0" smtClean="0"/>
              <a:t>.</a:t>
            </a:r>
          </a:p>
          <a:p>
            <a:endParaRPr lang="ru-RU" sz="2600" dirty="0"/>
          </a:p>
        </p:txBody>
      </p:sp>
      <p:pic>
        <p:nvPicPr>
          <p:cNvPr id="5" name="Picture 2" descr="D:\!АДМИН\Desktop\Фото-51.jpg"/>
          <p:cNvPicPr>
            <a:picLocks noChangeAspect="1" noChangeArrowheads="1"/>
          </p:cNvPicPr>
          <p:nvPr/>
        </p:nvPicPr>
        <p:blipFill>
          <a:blip r:embed="rId2" cstate="print"/>
          <a:srcRect/>
          <a:stretch>
            <a:fillRect/>
          </a:stretch>
        </p:blipFill>
        <p:spPr bwMode="auto">
          <a:xfrm>
            <a:off x="899592" y="2132857"/>
            <a:ext cx="7128792" cy="446449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073274"/>
          </a:xfrm>
        </p:spPr>
        <p:txBody>
          <a:bodyPr>
            <a:normAutofit/>
          </a:bodyPr>
          <a:lstStyle/>
          <a:p>
            <a:pPr algn="ctr">
              <a:spcBef>
                <a:spcPct val="50000"/>
              </a:spcBef>
            </a:pPr>
            <a:r>
              <a:rPr lang="ru-RU" sz="3000" b="1" dirty="0" smtClean="0"/>
              <a:t>В строительстве применяют </a:t>
            </a:r>
            <a:br>
              <a:rPr lang="ru-RU" sz="3000" b="1" dirty="0" smtClean="0"/>
            </a:br>
            <a:r>
              <a:rPr lang="ru-RU" sz="3000" b="1" dirty="0" smtClean="0"/>
              <a:t>2 метода монтажа ЛСТК</a:t>
            </a:r>
            <a:r>
              <a:rPr lang="ru-RU" sz="3000" b="1" dirty="0" smtClean="0"/>
              <a:t>:</a:t>
            </a:r>
            <a:endParaRPr lang="ru-RU" sz="3000" dirty="0"/>
          </a:p>
        </p:txBody>
      </p:sp>
      <p:pic>
        <p:nvPicPr>
          <p:cNvPr id="5" name="Picture 10"/>
          <p:cNvPicPr>
            <a:picLocks noChangeAspect="1" noChangeArrowheads="1"/>
          </p:cNvPicPr>
          <p:nvPr/>
        </p:nvPicPr>
        <p:blipFill>
          <a:blip r:embed="rId2" cstate="print"/>
          <a:srcRect l="13553" t="21930" r="49417" b="16591"/>
          <a:stretch>
            <a:fillRect/>
          </a:stretch>
        </p:blipFill>
        <p:spPr bwMode="auto">
          <a:xfrm>
            <a:off x="251520" y="1772816"/>
            <a:ext cx="3959225" cy="3705225"/>
          </a:xfrm>
          <a:prstGeom prst="rect">
            <a:avLst/>
          </a:prstGeom>
          <a:noFill/>
          <a:ln w="9525">
            <a:noFill/>
            <a:miter lim="800000"/>
            <a:headEnd/>
            <a:tailEnd/>
          </a:ln>
        </p:spPr>
      </p:pic>
      <p:pic>
        <p:nvPicPr>
          <p:cNvPr id="7" name="Picture 11"/>
          <p:cNvPicPr>
            <a:picLocks noChangeAspect="1" noChangeArrowheads="1"/>
          </p:cNvPicPr>
          <p:nvPr/>
        </p:nvPicPr>
        <p:blipFill>
          <a:blip r:embed="rId2" cstate="print"/>
          <a:srcRect l="50583" t="21881" r="13539" b="16542"/>
          <a:stretch>
            <a:fillRect/>
          </a:stretch>
        </p:blipFill>
        <p:spPr bwMode="auto">
          <a:xfrm>
            <a:off x="4427984" y="2492896"/>
            <a:ext cx="4178300" cy="382587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1656184"/>
          </a:xfrm>
        </p:spPr>
        <p:txBody>
          <a:bodyPr>
            <a:normAutofit fontScale="90000"/>
          </a:bodyPr>
          <a:lstStyle/>
          <a:p>
            <a:pPr algn="ctr"/>
            <a:r>
              <a:rPr lang="ru-RU" altLang="ru-RU" sz="3300" b="1" dirty="0" smtClean="0"/>
              <a:t>Детальный </a:t>
            </a:r>
            <a:r>
              <a:rPr lang="ru-RU" altLang="ru-RU" sz="3300" b="1" dirty="0" smtClean="0"/>
              <a:t>метод</a:t>
            </a:r>
            <a:r>
              <a:rPr lang="ru-RU" altLang="ru-RU" sz="4400" b="1" i="1" dirty="0" smtClean="0"/>
              <a:t/>
            </a:r>
            <a:br>
              <a:rPr lang="ru-RU" altLang="ru-RU" sz="4400" b="1" i="1" dirty="0" smtClean="0"/>
            </a:br>
            <a:r>
              <a:rPr lang="ru-RU" altLang="ru-RU" sz="2400" dirty="0" smtClean="0">
                <a:latin typeface="+mn-lt"/>
              </a:rPr>
              <a:t>Суть детального метода заключается в том, что каркас стен собирается на строительной площадке из профилей, изготовленных </a:t>
            </a:r>
            <a:r>
              <a:rPr lang="ru-RU" altLang="ru-RU" sz="2400" dirty="0" smtClean="0">
                <a:latin typeface="+mn-lt"/>
              </a:rPr>
              <a:t> в </a:t>
            </a:r>
            <a:r>
              <a:rPr lang="ru-RU" altLang="ru-RU" sz="2400" dirty="0" smtClean="0">
                <a:latin typeface="+mn-lt"/>
              </a:rPr>
              <a:t>проектных </a:t>
            </a:r>
            <a:r>
              <a:rPr lang="ru-RU" altLang="ru-RU" sz="2400" dirty="0" smtClean="0">
                <a:latin typeface="+mn-lt"/>
              </a:rPr>
              <a:t>размерах</a:t>
            </a:r>
            <a:r>
              <a:rPr lang="ru-RU" altLang="ru-RU" sz="4400" dirty="0" smtClean="0">
                <a:latin typeface="+mn-lt"/>
              </a:rPr>
              <a:t/>
            </a:r>
            <a:br>
              <a:rPr lang="ru-RU" altLang="ru-RU" sz="4400" dirty="0" smtClean="0">
                <a:latin typeface="+mn-lt"/>
              </a:rPr>
            </a:br>
            <a:endParaRPr lang="ru-RU" dirty="0">
              <a:latin typeface="+mn-lt"/>
            </a:endParaRPr>
          </a:p>
        </p:txBody>
      </p:sp>
      <p:pic>
        <p:nvPicPr>
          <p:cNvPr id="5" name="Picture 14"/>
          <p:cNvPicPr>
            <a:picLocks noChangeAspect="1" noChangeArrowheads="1"/>
          </p:cNvPicPr>
          <p:nvPr/>
        </p:nvPicPr>
        <p:blipFill>
          <a:blip r:embed="rId2" cstate="print"/>
          <a:srcRect l="20969" t="48303" r="51778" b="16876"/>
          <a:stretch>
            <a:fillRect/>
          </a:stretch>
        </p:blipFill>
        <p:spPr bwMode="auto">
          <a:xfrm>
            <a:off x="4788024" y="2276872"/>
            <a:ext cx="4002087" cy="2890837"/>
          </a:xfrm>
          <a:prstGeom prst="rect">
            <a:avLst/>
          </a:prstGeom>
          <a:noFill/>
          <a:ln w="9525">
            <a:noFill/>
            <a:miter lim="800000"/>
            <a:headEnd/>
            <a:tailEnd/>
          </a:ln>
        </p:spPr>
      </p:pic>
      <p:pic>
        <p:nvPicPr>
          <p:cNvPr id="6" name="Picture 15"/>
          <p:cNvPicPr>
            <a:picLocks noChangeAspect="1" noChangeArrowheads="1"/>
          </p:cNvPicPr>
          <p:nvPr/>
        </p:nvPicPr>
        <p:blipFill>
          <a:blip r:embed="rId2" cstate="print"/>
          <a:srcRect l="52588" t="49068" r="22269" b="16672"/>
          <a:stretch>
            <a:fillRect/>
          </a:stretch>
        </p:blipFill>
        <p:spPr bwMode="auto">
          <a:xfrm>
            <a:off x="250825" y="3068638"/>
            <a:ext cx="4321175" cy="3319462"/>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2153394"/>
          </a:xfrm>
        </p:spPr>
        <p:txBody>
          <a:bodyPr>
            <a:normAutofit/>
          </a:bodyPr>
          <a:lstStyle/>
          <a:p>
            <a:r>
              <a:rPr lang="ru-RU" altLang="ru-RU" sz="2800" b="1" dirty="0" smtClean="0"/>
              <a:t>Панельный метод</a:t>
            </a:r>
            <a:r>
              <a:rPr lang="ru-RU" altLang="ru-RU" sz="2800" b="1" i="1" dirty="0" smtClean="0"/>
              <a:t/>
            </a:r>
            <a:br>
              <a:rPr lang="ru-RU" altLang="ru-RU" sz="2800" b="1" i="1" dirty="0" smtClean="0"/>
            </a:br>
            <a:r>
              <a:rPr lang="ru-RU" altLang="ru-RU" sz="2800" dirty="0" smtClean="0"/>
              <a:t> </a:t>
            </a:r>
            <a:r>
              <a:rPr lang="ru-RU" altLang="ru-RU" sz="2400" dirty="0" smtClean="0">
                <a:latin typeface="+mn-lt"/>
              </a:rPr>
              <a:t>Стены сооружаются из собранных на заводе </a:t>
            </a:r>
            <a:r>
              <a:rPr lang="ru-RU" altLang="ru-RU" sz="2400" dirty="0" err="1" smtClean="0">
                <a:latin typeface="+mn-lt"/>
              </a:rPr>
              <a:t>термопанелей</a:t>
            </a:r>
            <a:r>
              <a:rPr lang="ru-RU" altLang="ru-RU" sz="2400" dirty="0" smtClean="0">
                <a:latin typeface="+mn-lt"/>
              </a:rPr>
              <a:t>, которые состоят из </a:t>
            </a:r>
            <a:r>
              <a:rPr lang="ru-RU" altLang="ru-RU" sz="2400" dirty="0" err="1" smtClean="0">
                <a:latin typeface="+mn-lt"/>
              </a:rPr>
              <a:t>термопрофильного</a:t>
            </a:r>
            <a:r>
              <a:rPr lang="ru-RU" altLang="ru-RU" sz="2400" dirty="0" smtClean="0">
                <a:latin typeface="+mn-lt"/>
              </a:rPr>
              <a:t> каркаса с теплоизоляционным материалом, </a:t>
            </a:r>
            <a:r>
              <a:rPr lang="ru-RU" altLang="ru-RU" sz="2400" dirty="0" err="1" smtClean="0">
                <a:latin typeface="+mn-lt"/>
              </a:rPr>
              <a:t>пароупором</a:t>
            </a:r>
            <a:r>
              <a:rPr lang="ru-RU" altLang="ru-RU" sz="2400" dirty="0" smtClean="0">
                <a:latin typeface="+mn-lt"/>
              </a:rPr>
              <a:t> и плитами </a:t>
            </a:r>
            <a:r>
              <a:rPr lang="ru-RU" altLang="ru-RU" sz="2400" dirty="0" smtClean="0">
                <a:latin typeface="+mn-lt"/>
              </a:rPr>
              <a:t>облицовки</a:t>
            </a:r>
            <a:endParaRPr lang="ru-RU" sz="2400" dirty="0">
              <a:latin typeface="+mn-lt"/>
            </a:endParaRPr>
          </a:p>
        </p:txBody>
      </p:sp>
      <p:pic>
        <p:nvPicPr>
          <p:cNvPr id="4" name="Picture 7"/>
          <p:cNvPicPr>
            <a:picLocks noChangeAspect="1" noChangeArrowheads="1"/>
          </p:cNvPicPr>
          <p:nvPr/>
        </p:nvPicPr>
        <p:blipFill>
          <a:blip r:embed="rId2" cstate="print"/>
          <a:srcRect l="51776" t="43858" r="23398" b="3500"/>
          <a:stretch>
            <a:fillRect/>
          </a:stretch>
        </p:blipFill>
        <p:spPr bwMode="auto">
          <a:xfrm>
            <a:off x="5220072" y="2348880"/>
            <a:ext cx="3519488" cy="4176713"/>
          </a:xfrm>
          <a:prstGeom prst="rect">
            <a:avLst/>
          </a:prstGeom>
          <a:noFill/>
          <a:ln w="9525">
            <a:noFill/>
            <a:miter lim="800000"/>
            <a:headEnd/>
            <a:tailEnd/>
          </a:ln>
        </p:spPr>
      </p:pic>
      <p:pic>
        <p:nvPicPr>
          <p:cNvPr id="5" name="Picture 6"/>
          <p:cNvPicPr>
            <a:picLocks noChangeAspect="1" noChangeArrowheads="1"/>
          </p:cNvPicPr>
          <p:nvPr/>
        </p:nvPicPr>
        <p:blipFill>
          <a:blip r:embed="rId2" cstate="print"/>
          <a:srcRect l="20969" t="43907" r="49426" b="17375"/>
          <a:stretch>
            <a:fillRect/>
          </a:stretch>
        </p:blipFill>
        <p:spPr bwMode="auto">
          <a:xfrm>
            <a:off x="323528" y="2852936"/>
            <a:ext cx="4032250" cy="324167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spcBef>
                <a:spcPct val="50000"/>
              </a:spcBef>
            </a:pPr>
            <a:r>
              <a:rPr lang="ru-RU" sz="2600" b="1" dirty="0" smtClean="0"/>
              <a:t>Поэтапный анализ технологического процесса </a:t>
            </a:r>
            <a:br>
              <a:rPr lang="ru-RU" sz="2600" b="1" dirty="0" smtClean="0"/>
            </a:br>
            <a:r>
              <a:rPr lang="ru-RU" sz="2600" b="1" dirty="0" smtClean="0"/>
              <a:t>строительно-монтажных работ (на примере </a:t>
            </a:r>
            <a:br>
              <a:rPr lang="ru-RU" sz="2600" b="1" dirty="0" smtClean="0"/>
            </a:br>
            <a:r>
              <a:rPr lang="ru-RU" sz="2600" b="1" dirty="0" smtClean="0"/>
              <a:t>панельного метода</a:t>
            </a:r>
            <a:r>
              <a:rPr lang="ru-RU" sz="2600" b="1" dirty="0" smtClean="0"/>
              <a:t>)</a:t>
            </a:r>
            <a:endParaRPr lang="ru-RU" sz="2600" dirty="0"/>
          </a:p>
        </p:txBody>
      </p:sp>
      <p:sp>
        <p:nvSpPr>
          <p:cNvPr id="6" name="Rectangle 9"/>
          <p:cNvSpPr>
            <a:spLocks noChangeArrowheads="1"/>
          </p:cNvSpPr>
          <p:nvPr/>
        </p:nvSpPr>
        <p:spPr bwMode="auto">
          <a:xfrm>
            <a:off x="323528" y="1556792"/>
            <a:ext cx="8670925" cy="2016125"/>
          </a:xfrm>
          <a:prstGeom prst="rect">
            <a:avLst/>
          </a:prstGeom>
          <a:noFill/>
          <a:ln w="9525">
            <a:noFill/>
            <a:miter lim="800000"/>
            <a:headEnd/>
            <a:tailEnd/>
          </a:ln>
          <a:effectLst/>
        </p:spPr>
        <p:txBody>
          <a:bodyPr>
            <a:spAutoFit/>
          </a:bodyPr>
          <a:lstStyle/>
          <a:p>
            <a:pPr marL="342900" indent="-342900" algn="l">
              <a:spcBef>
                <a:spcPct val="50000"/>
              </a:spcBef>
              <a:buFontTx/>
              <a:buAutoNum type="arabicParenR"/>
            </a:pPr>
            <a:r>
              <a:rPr lang="ru-RU" u="sng" dirty="0"/>
              <a:t>Устройство фундаментов</a:t>
            </a:r>
            <a:r>
              <a:rPr lang="ru-RU" dirty="0"/>
              <a:t> – целесообразно использовать ленточный ж/б фундамент на сплошной железобетонной плите или в виде сплошной железобетонной плиты;</a:t>
            </a:r>
          </a:p>
          <a:p>
            <a:pPr marL="342900" indent="-342900" algn="l">
              <a:spcBef>
                <a:spcPct val="50000"/>
              </a:spcBef>
              <a:buFontTx/>
              <a:buAutoNum type="arabicParenR"/>
            </a:pPr>
            <a:r>
              <a:rPr lang="ru-RU" u="sng" dirty="0"/>
              <a:t>Монтаж наружных стен из </a:t>
            </a:r>
            <a:r>
              <a:rPr lang="ru-RU" u="sng" dirty="0" err="1"/>
              <a:t>термопанелей</a:t>
            </a:r>
            <a:r>
              <a:rPr lang="ru-RU" dirty="0"/>
              <a:t>;</a:t>
            </a:r>
          </a:p>
          <a:p>
            <a:pPr marL="342900" indent="-342900" algn="l">
              <a:spcBef>
                <a:spcPct val="50000"/>
              </a:spcBef>
              <a:buFontTx/>
              <a:buAutoNum type="arabicParenR"/>
            </a:pPr>
            <a:r>
              <a:rPr lang="ru-RU" u="sng" dirty="0"/>
              <a:t>Обработка швов</a:t>
            </a:r>
            <a:r>
              <a:rPr lang="ru-RU" dirty="0"/>
              <a:t> – использование гибкой                                           мастики и шовной ленты; </a:t>
            </a:r>
          </a:p>
        </p:txBody>
      </p:sp>
      <p:pic>
        <p:nvPicPr>
          <p:cNvPr id="7" name="Picture 10"/>
          <p:cNvPicPr>
            <a:picLocks noChangeAspect="1" noChangeArrowheads="1"/>
          </p:cNvPicPr>
          <p:nvPr/>
        </p:nvPicPr>
        <p:blipFill>
          <a:blip r:embed="rId2" cstate="print"/>
          <a:srcRect l="23178" t="40266" r="47145" b="28134"/>
          <a:stretch>
            <a:fillRect/>
          </a:stretch>
        </p:blipFill>
        <p:spPr bwMode="auto">
          <a:xfrm>
            <a:off x="5795963" y="2349500"/>
            <a:ext cx="3024187" cy="1819275"/>
          </a:xfrm>
          <a:prstGeom prst="rect">
            <a:avLst/>
          </a:prstGeom>
          <a:noFill/>
          <a:ln w="9525">
            <a:noFill/>
            <a:miter lim="800000"/>
            <a:headEnd/>
            <a:tailEnd/>
          </a:ln>
        </p:spPr>
      </p:pic>
      <p:pic>
        <p:nvPicPr>
          <p:cNvPr id="8" name="Picture 18"/>
          <p:cNvPicPr>
            <a:picLocks noChangeAspect="1" noChangeArrowheads="1"/>
          </p:cNvPicPr>
          <p:nvPr/>
        </p:nvPicPr>
        <p:blipFill>
          <a:blip r:embed="rId3" cstate="print"/>
          <a:srcRect l="25104" t="27982" r="26718" b="16595"/>
          <a:stretch>
            <a:fillRect/>
          </a:stretch>
        </p:blipFill>
        <p:spPr bwMode="auto">
          <a:xfrm>
            <a:off x="5724525" y="4464050"/>
            <a:ext cx="3168650" cy="2041525"/>
          </a:xfrm>
          <a:prstGeom prst="rect">
            <a:avLst/>
          </a:prstGeom>
          <a:noFill/>
          <a:ln w="9525">
            <a:noFill/>
            <a:miter lim="800000"/>
            <a:headEnd/>
            <a:tailEnd/>
          </a:ln>
        </p:spPr>
      </p:pic>
      <p:pic>
        <p:nvPicPr>
          <p:cNvPr id="9" name="Picture 11"/>
          <p:cNvPicPr>
            <a:picLocks noChangeAspect="1" noChangeArrowheads="1"/>
          </p:cNvPicPr>
          <p:nvPr/>
        </p:nvPicPr>
        <p:blipFill>
          <a:blip r:embed="rId4" cstate="print"/>
          <a:srcRect l="23178" t="34267" r="22757" b="35172"/>
          <a:stretch>
            <a:fillRect/>
          </a:stretch>
        </p:blipFill>
        <p:spPr bwMode="auto">
          <a:xfrm>
            <a:off x="539750" y="3716338"/>
            <a:ext cx="4826000" cy="1536700"/>
          </a:xfrm>
          <a:prstGeom prst="rect">
            <a:avLst/>
          </a:prstGeom>
          <a:noFill/>
          <a:ln w="9525">
            <a:noFill/>
            <a:miter lim="800000"/>
            <a:headEnd/>
            <a:tailEnd/>
          </a:ln>
        </p:spPr>
      </p:pic>
      <p:sp>
        <p:nvSpPr>
          <p:cNvPr id="14" name="Rectangle 12"/>
          <p:cNvSpPr>
            <a:spLocks noChangeArrowheads="1"/>
          </p:cNvSpPr>
          <p:nvPr/>
        </p:nvSpPr>
        <p:spPr bwMode="auto">
          <a:xfrm>
            <a:off x="539552" y="5589240"/>
            <a:ext cx="5183187" cy="366712"/>
          </a:xfrm>
          <a:prstGeom prst="rect">
            <a:avLst/>
          </a:prstGeom>
          <a:noFill/>
          <a:ln w="9525">
            <a:noFill/>
            <a:miter lim="800000"/>
            <a:headEnd/>
            <a:tailEnd/>
          </a:ln>
          <a:effectLst/>
        </p:spPr>
        <p:txBody>
          <a:bodyPr>
            <a:spAutoFit/>
          </a:bodyPr>
          <a:lstStyle/>
          <a:p>
            <a:pPr marL="342900" indent="-342900" algn="l">
              <a:spcBef>
                <a:spcPct val="50000"/>
              </a:spcBef>
            </a:pPr>
            <a:r>
              <a:rPr lang="ru-RU" dirty="0"/>
              <a:t>4) </a:t>
            </a:r>
            <a:r>
              <a:rPr lang="ru-RU" u="sng" dirty="0"/>
              <a:t>Монтаж панелей перекрытия и покрытия</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971600" y="332656"/>
            <a:ext cx="7128792" cy="1338828"/>
          </a:xfrm>
          <a:prstGeom prst="rect">
            <a:avLst/>
          </a:prstGeom>
          <a:noFill/>
          <a:ln w="9525">
            <a:noFill/>
            <a:miter lim="800000"/>
            <a:headEnd/>
            <a:tailEnd/>
          </a:ln>
          <a:effectLst/>
        </p:spPr>
        <p:txBody>
          <a:bodyPr wrap="square">
            <a:spAutoFit/>
          </a:bodyPr>
          <a:lstStyle/>
          <a:p>
            <a:pPr marL="342900" indent="-342900" algn="l">
              <a:spcBef>
                <a:spcPct val="50000"/>
              </a:spcBef>
            </a:pPr>
            <a:r>
              <a:rPr lang="ru-RU" i="1" dirty="0"/>
              <a:t>5) </a:t>
            </a:r>
            <a:r>
              <a:rPr lang="ru-RU" i="1" u="sng" dirty="0"/>
              <a:t>Устройство кровли</a:t>
            </a:r>
            <a:r>
              <a:rPr lang="ru-RU" i="1" dirty="0"/>
              <a:t> – применение ферм из легких стальных прогонов или в качестве панелей;</a:t>
            </a:r>
          </a:p>
          <a:p>
            <a:pPr marL="342900" indent="-342900" algn="l">
              <a:spcBef>
                <a:spcPct val="50000"/>
              </a:spcBef>
            </a:pPr>
            <a:r>
              <a:rPr lang="ru-RU" i="1" dirty="0"/>
              <a:t>6) </a:t>
            </a:r>
            <a:r>
              <a:rPr lang="ru-RU" i="1" u="sng" dirty="0"/>
              <a:t>Дополнительные процессы</a:t>
            </a:r>
            <a:r>
              <a:rPr lang="ru-RU" i="1" dirty="0"/>
              <a:t> – гидроизоляция стыков, теплоизоляция и </a:t>
            </a:r>
            <a:r>
              <a:rPr lang="ru-RU" i="1" dirty="0" err="1"/>
              <a:t>пароизоляция</a:t>
            </a:r>
            <a:r>
              <a:rPr lang="ru-RU" i="1" dirty="0"/>
              <a:t> каркаса здания и др.</a:t>
            </a:r>
          </a:p>
        </p:txBody>
      </p:sp>
      <p:pic>
        <p:nvPicPr>
          <p:cNvPr id="6" name="Picture 8"/>
          <p:cNvPicPr>
            <a:picLocks noChangeAspect="1" noChangeArrowheads="1"/>
          </p:cNvPicPr>
          <p:nvPr/>
        </p:nvPicPr>
        <p:blipFill>
          <a:blip r:embed="rId2" cstate="print"/>
          <a:srcRect l="25104" t="27409" r="28644" b="19167"/>
          <a:stretch>
            <a:fillRect/>
          </a:stretch>
        </p:blipFill>
        <p:spPr bwMode="auto">
          <a:xfrm>
            <a:off x="323528" y="2276872"/>
            <a:ext cx="4175125" cy="2711450"/>
          </a:xfrm>
          <a:prstGeom prst="rect">
            <a:avLst/>
          </a:prstGeom>
          <a:noFill/>
          <a:ln w="9525">
            <a:noFill/>
            <a:miter lim="800000"/>
            <a:headEnd/>
            <a:tailEnd/>
          </a:ln>
        </p:spPr>
      </p:pic>
      <p:pic>
        <p:nvPicPr>
          <p:cNvPr id="7" name="Picture 5"/>
          <p:cNvPicPr>
            <a:picLocks noChangeAspect="1" noChangeArrowheads="1"/>
          </p:cNvPicPr>
          <p:nvPr/>
        </p:nvPicPr>
        <p:blipFill>
          <a:blip r:embed="rId3" cstate="print"/>
          <a:srcRect l="27031" t="31123" r="26718" b="17166"/>
          <a:stretch>
            <a:fillRect/>
          </a:stretch>
        </p:blipFill>
        <p:spPr bwMode="auto">
          <a:xfrm>
            <a:off x="4859338" y="3573463"/>
            <a:ext cx="4033837" cy="268287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764704"/>
            <a:ext cx="9144000" cy="540059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3000" dirty="0"/>
              <a:t>Основные преимущества </a:t>
            </a:r>
            <a:r>
              <a:rPr lang="ru-RU" sz="3000" dirty="0" smtClean="0"/>
              <a:t>технологии</a:t>
            </a:r>
            <a:endParaRPr lang="ru-RU" sz="3000" dirty="0"/>
          </a:p>
        </p:txBody>
      </p:sp>
      <p:sp>
        <p:nvSpPr>
          <p:cNvPr id="3" name="Содержимое 2"/>
          <p:cNvSpPr>
            <a:spLocks noGrp="1"/>
          </p:cNvSpPr>
          <p:nvPr>
            <p:ph idx="1"/>
          </p:nvPr>
        </p:nvSpPr>
        <p:spPr>
          <a:xfrm>
            <a:off x="179512" y="908720"/>
            <a:ext cx="8712968" cy="5328592"/>
          </a:xfrm>
        </p:spPr>
        <p:txBody>
          <a:bodyPr>
            <a:noAutofit/>
          </a:bodyPr>
          <a:lstStyle/>
          <a:p>
            <a:pPr>
              <a:buNone/>
            </a:pPr>
            <a:r>
              <a:rPr lang="ru-RU" sz="1500" dirty="0"/>
              <a:t>К плюсам зданий и сооружений, возведенных по методике ЛСТК, в первую </a:t>
            </a:r>
            <a:r>
              <a:rPr lang="ru-RU" sz="1500" dirty="0" smtClean="0"/>
              <a:t>очередь можно </a:t>
            </a:r>
            <a:r>
              <a:rPr lang="ru-RU" sz="1500" dirty="0"/>
              <a:t>отнести: </a:t>
            </a:r>
            <a:endParaRPr lang="ru-RU" sz="1500" dirty="0" smtClean="0"/>
          </a:p>
          <a:p>
            <a:pPr marL="514350" indent="-514350">
              <a:buFont typeface="+mj-lt"/>
              <a:buAutoNum type="arabicParenR"/>
            </a:pPr>
            <a:r>
              <a:rPr lang="ru-RU" sz="1500" dirty="0" smtClean="0"/>
              <a:t>Дешевизну</a:t>
            </a:r>
            <a:r>
              <a:rPr lang="ru-RU" sz="1500" dirty="0"/>
              <a:t>. Экономия достигается благодаря простоте проектирования, отсутствию необходимости использования тяжелой техники при монтаже и т. д. </a:t>
            </a:r>
            <a:endParaRPr lang="ru-RU" sz="1500" dirty="0" smtClean="0"/>
          </a:p>
          <a:p>
            <a:pPr marL="514350" indent="-514350">
              <a:buFont typeface="+mj-lt"/>
              <a:buAutoNum type="arabicParenR"/>
            </a:pPr>
            <a:r>
              <a:rPr lang="ru-RU" sz="1500" dirty="0" smtClean="0"/>
              <a:t>Простоту </a:t>
            </a:r>
            <a:r>
              <a:rPr lang="ru-RU" sz="1500" dirty="0"/>
              <a:t>возведения. Собираются каркасные здания ЛСТК буквально за несколько дней. </a:t>
            </a:r>
            <a:endParaRPr lang="ru-RU" sz="1500" dirty="0" smtClean="0"/>
          </a:p>
          <a:p>
            <a:pPr marL="514350" indent="-514350">
              <a:buFont typeface="+mj-lt"/>
              <a:buAutoNum type="arabicParenR"/>
            </a:pPr>
            <a:r>
              <a:rPr lang="ru-RU" sz="1500" dirty="0" smtClean="0"/>
              <a:t>Отсутствие </a:t>
            </a:r>
            <a:r>
              <a:rPr lang="ru-RU" sz="1500" dirty="0"/>
              <a:t>необходимости в возведении мощных дорогих фундаментов. Для изготовления профилей, согласно стандартам, может использоваться сталь толщиной не более 3 мм. Поэтому весят возведенные из них каркасные стены </a:t>
            </a:r>
            <a:r>
              <a:rPr lang="ru-RU" sz="1500" dirty="0" smtClean="0"/>
              <a:t>немного.</a:t>
            </a:r>
          </a:p>
          <a:p>
            <a:pPr marL="514350" indent="-514350">
              <a:buFont typeface="+mj-lt"/>
              <a:buAutoNum type="arabicParenR"/>
            </a:pPr>
            <a:r>
              <a:rPr lang="ru-RU" sz="1500" dirty="0" smtClean="0"/>
              <a:t>Прочность </a:t>
            </a:r>
            <a:r>
              <a:rPr lang="ru-RU" sz="1500" dirty="0"/>
              <a:t>и долговечность. ЛСТК — технология строительства, позволяющая возводить очень устойчивые здания и сооружения. Изготавливается такой профиль из холоднокатаного оцинкованного стального листа с пределом текучести от 250 до 350 МПа. То есть каркас сооружения в процессе эксплуатации не будет подвергаться коррозии. Иногда для возведения таких зданий применяется также особый оцинкованный профиль, дополнительно окрашенный или покрытый полимерным составом. Для соединения деталей во время сборки построек применяются специальные крепежи из нержавеющей или оцинкованной углеродистой стали. </a:t>
            </a:r>
            <a:endParaRPr lang="ru-RU" sz="1500" dirty="0" smtClean="0"/>
          </a:p>
          <a:p>
            <a:pPr marL="514350" indent="-514350">
              <a:buFont typeface="+mj-lt"/>
              <a:buAutoNum type="arabicParenR"/>
            </a:pPr>
            <a:r>
              <a:rPr lang="ru-RU" sz="1500" dirty="0" smtClean="0"/>
              <a:t>Экологическую </a:t>
            </a:r>
            <a:r>
              <a:rPr lang="ru-RU" sz="1500" dirty="0"/>
              <a:t>безопасность. Сталь, как и дерево, не выделяет в окружающую среду никаких вредных веществ. При этом для обработки профилей ЛСТК не используются вредные вещества. </a:t>
            </a:r>
            <a:endParaRPr lang="ru-RU" sz="1500" dirty="0" smtClean="0"/>
          </a:p>
          <a:p>
            <a:pPr marL="514350" indent="-514350">
              <a:buFont typeface="+mj-lt"/>
              <a:buAutoNum type="arabicParenR"/>
            </a:pPr>
            <a:r>
              <a:rPr lang="ru-RU" sz="1500" dirty="0" err="1" smtClean="0"/>
              <a:t>Пожаробезопасность</a:t>
            </a:r>
            <a:r>
              <a:rPr lang="ru-RU" sz="1500" dirty="0"/>
              <a:t>. Чаще всего при обшивке зданий ЛСТК применяются металлический </a:t>
            </a:r>
            <a:r>
              <a:rPr lang="ru-RU" sz="1500" dirty="0" err="1"/>
              <a:t>сайдинг</a:t>
            </a:r>
            <a:r>
              <a:rPr lang="ru-RU" sz="1500" dirty="0"/>
              <a:t> и </a:t>
            </a:r>
            <a:r>
              <a:rPr lang="ru-RU" sz="1500" dirty="0" err="1"/>
              <a:t>гипсокартон</a:t>
            </a:r>
            <a:r>
              <a:rPr lang="ru-RU" sz="1500" dirty="0"/>
              <a:t>, а для их утепления — минеральная вата. Все эти материалы, как и сама сталь, являются негорючими. </a:t>
            </a:r>
            <a:endParaRPr lang="ru-RU" sz="15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lstStyle/>
          <a:p>
            <a:r>
              <a:rPr lang="ru-RU" dirty="0" smtClean="0"/>
              <a:t>Спасибо за внимание!</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192</TotalTime>
  <Words>758</Words>
  <Application>Microsoft Office PowerPoint</Application>
  <PresentationFormat>Экран (4:3)</PresentationFormat>
  <Paragraphs>66</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ЛСТК - технология строительства: общая характеристика и преимущества ЛСТК</vt:lpstr>
      <vt:lpstr>Что такое ЛСТК? </vt:lpstr>
      <vt:lpstr>Введение в промышленное строительство из металлоконструкций</vt:lpstr>
      <vt:lpstr>Слайд 4</vt:lpstr>
      <vt:lpstr>Основные сферы использования</vt:lpstr>
      <vt:lpstr>Производственная линия ЛСТК состоит из следующих элементов: </vt:lpstr>
      <vt:lpstr>Каркасные малоэтажные здания из ЛСТК</vt:lpstr>
      <vt:lpstr>Строительные элементы из ЛСТК в комбинации с традиционными технологиями строительства зданий из стандартных строительных материалов </vt:lpstr>
      <vt:lpstr>Слайд 9</vt:lpstr>
      <vt:lpstr>Элементы ЛСТК каркаса</vt:lpstr>
      <vt:lpstr>Сечения ЛСТК</vt:lpstr>
      <vt:lpstr>Соединения между строительными элементами ЛСТК выполняют с помощью:</vt:lpstr>
      <vt:lpstr>Каркас здания из ЛСТК обшивают стандартными модулями</vt:lpstr>
      <vt:lpstr>В строительстве применяют  2 метода монтажа ЛСТК:</vt:lpstr>
      <vt:lpstr>Детальный метод Суть детального метода заключается в том, что каркас стен собирается на строительной площадке из профилей, изготовленных  в проектных размерах </vt:lpstr>
      <vt:lpstr>Панельный метод  Стены сооружаются из собранных на заводе термопанелей, которые состоят из термопрофильного каркаса с теплоизоляционным материалом, пароупором и плитами облицовки</vt:lpstr>
      <vt:lpstr>Поэтапный анализ технологического процесса  строительно-монтажных работ (на примере  панельного метода)</vt:lpstr>
      <vt:lpstr>Слайд 18</vt:lpstr>
      <vt:lpstr>Слайд 19</vt:lpstr>
      <vt:lpstr>Основные преимущества технологии</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ЛСТК-технология строительства: общая характеристика и преимущества ЛСТК</dc:title>
  <cp:lastModifiedBy>1</cp:lastModifiedBy>
  <cp:revision>20</cp:revision>
  <dcterms:modified xsi:type="dcterms:W3CDTF">2018-11-19T08:06:33Z</dcterms:modified>
</cp:coreProperties>
</file>